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handoutMasterIdLst>
    <p:handoutMasterId r:id="rId37"/>
  </p:handoutMasterIdLst>
  <p:sldIdLst>
    <p:sldId id="256" r:id="rId2"/>
    <p:sldId id="345" r:id="rId3"/>
    <p:sldId id="337" r:id="rId4"/>
    <p:sldId id="342" r:id="rId5"/>
    <p:sldId id="347" r:id="rId6"/>
    <p:sldId id="346" r:id="rId7"/>
    <p:sldId id="348" r:id="rId8"/>
    <p:sldId id="351" r:id="rId9"/>
    <p:sldId id="357" r:id="rId10"/>
    <p:sldId id="356" r:id="rId11"/>
    <p:sldId id="358" r:id="rId12"/>
    <p:sldId id="359" r:id="rId13"/>
    <p:sldId id="360" r:id="rId14"/>
    <p:sldId id="376" r:id="rId15"/>
    <p:sldId id="361" r:id="rId16"/>
    <p:sldId id="343" r:id="rId17"/>
    <p:sldId id="365" r:id="rId18"/>
    <p:sldId id="362" r:id="rId19"/>
    <p:sldId id="363" r:id="rId20"/>
    <p:sldId id="366" r:id="rId21"/>
    <p:sldId id="364" r:id="rId22"/>
    <p:sldId id="367" r:id="rId23"/>
    <p:sldId id="368" r:id="rId24"/>
    <p:sldId id="369" r:id="rId25"/>
    <p:sldId id="370" r:id="rId26"/>
    <p:sldId id="374" r:id="rId27"/>
    <p:sldId id="372" r:id="rId28"/>
    <p:sldId id="375" r:id="rId29"/>
    <p:sldId id="373" r:id="rId30"/>
    <p:sldId id="344" r:id="rId31"/>
    <p:sldId id="341" r:id="rId32"/>
    <p:sldId id="335" r:id="rId33"/>
    <p:sldId id="349" r:id="rId34"/>
    <p:sldId id="307" r:id="rId35"/>
  </p:sldIdLst>
  <p:sldSz cx="9144000" cy="6858000" type="screen4x3"/>
  <p:notesSz cx="6646863" cy="97774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AD1B"/>
    <a:srgbClr val="7B17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3480" autoAdjust="0"/>
    <p:restoredTop sz="92512" autoAdjust="0"/>
  </p:normalViewPr>
  <p:slideViewPr>
    <p:cSldViewPr>
      <p:cViewPr varScale="1">
        <p:scale>
          <a:sx n="107" d="100"/>
          <a:sy n="107" d="100"/>
        </p:scale>
        <p:origin x="1356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65550" y="0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B0A3B-4E8B-4B8F-9614-37D60F3CF054}" type="datetimeFigureOut">
              <a:rPr lang="zh-TW" altLang="en-US" smtClean="0"/>
              <a:t>2015/1/22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286875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65550" y="9286875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AFAD15-2560-4C98-B3F3-3705AAA5E5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754521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797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65550" y="0"/>
            <a:ext cx="28797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D4A4A1A9-1068-4535-AFB1-1922207F13AA}" type="datetimeFigureOut">
              <a:rPr lang="zh-TW" altLang="en-US"/>
              <a:pPr>
                <a:defRPr/>
              </a:pPr>
              <a:t>2015/1/22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79475" y="733425"/>
            <a:ext cx="4889500" cy="366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5163" y="4645025"/>
            <a:ext cx="5316537" cy="43989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 noProof="0" smtClean="0"/>
              <a:t>Click to edit Master text styles</a:t>
            </a:r>
          </a:p>
          <a:p>
            <a:pPr lvl="1"/>
            <a:r>
              <a:rPr lang="en-US" altLang="zh-TW" noProof="0" smtClean="0"/>
              <a:t>Second level</a:t>
            </a:r>
          </a:p>
          <a:p>
            <a:pPr lvl="2"/>
            <a:r>
              <a:rPr lang="en-US" altLang="zh-TW" noProof="0" smtClean="0"/>
              <a:t>Third level</a:t>
            </a:r>
          </a:p>
          <a:p>
            <a:pPr lvl="3"/>
            <a:r>
              <a:rPr lang="en-US" altLang="zh-TW" noProof="0" smtClean="0"/>
              <a:t>Fourth level</a:t>
            </a:r>
          </a:p>
          <a:p>
            <a:pPr lvl="4"/>
            <a:r>
              <a:rPr lang="en-US" altLang="zh-TW" noProof="0" smtClean="0"/>
              <a:t>Fifth level</a:t>
            </a:r>
            <a:endParaRPr lang="zh-TW" alt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86875"/>
            <a:ext cx="28797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65550" y="9286875"/>
            <a:ext cx="28797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38E6BC7E-0CFB-4D67-BE00-69FC8FDF877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9603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/>
          <p:nvPr/>
        </p:nvSpPr>
        <p:spPr>
          <a:xfrm>
            <a:off x="9001125" y="4846638"/>
            <a:ext cx="142875" cy="20113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5" name="Rectangle 9"/>
          <p:cNvSpPr/>
          <p:nvPr/>
        </p:nvSpPr>
        <p:spPr>
          <a:xfrm>
            <a:off x="9001125" y="0"/>
            <a:ext cx="142875" cy="48466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smtClean="0"/>
              <a:t>Click to edit Master subtitle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5FB825-99BD-4BEE-967B-BDEE09BBF8A4}" type="datetime1">
              <a:rPr lang="zh-TW" altLang="en-US"/>
              <a:pPr>
                <a:defRPr/>
              </a:pPr>
              <a:t>2015/1/22</a:t>
            </a:fld>
            <a:endParaRPr lang="zh-TW" alt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CCBDD103-E6C7-44CB-97E1-7FD3549670A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D9A4F4-7987-4A15-946C-4F0626BE3A66}" type="datetime1">
              <a:rPr lang="zh-TW" altLang="en-US"/>
              <a:pPr>
                <a:defRPr/>
              </a:pPr>
              <a:t>2015/1/22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DDA22D-DFB2-49EB-B6EA-3889BE37641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75B063-FA8C-445B-A3BE-FF85661148E9}" type="datetime1">
              <a:rPr lang="zh-TW" altLang="en-US"/>
              <a:pPr>
                <a:defRPr/>
              </a:pPr>
              <a:t>2015/1/22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4BD1E8-52EA-4A9C-A98A-C09523B0D50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16F1E4-AD1B-4E08-8203-1DBFF162D03E}" type="datetime1">
              <a:rPr lang="zh-TW" altLang="en-US"/>
              <a:pPr>
                <a:defRPr/>
              </a:pPr>
              <a:t>2015/1/22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06EE24-8338-4D86-A008-35176EBF326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D2999A-D16D-49B8-A6C2-B4CA9220F556}" type="datetime1">
              <a:rPr lang="zh-TW" altLang="en-US"/>
              <a:pPr>
                <a:defRPr/>
              </a:pPr>
              <a:t>2015/1/22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FADA98-7D29-4DD8-B021-65523B72C07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61C537-09CF-4930-93B6-5FF66185328D}" type="datetime1">
              <a:rPr lang="zh-TW" altLang="en-US"/>
              <a:pPr>
                <a:defRPr/>
              </a:pPr>
              <a:t>2015/1/22</a:t>
            </a:fld>
            <a:endParaRPr lang="zh-TW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5563E6-95BC-4B8B-9AC1-0C9F5D2441A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C8D5C7-EE99-4F61-846D-05EB011E678E}" type="datetime1">
              <a:rPr lang="zh-TW" altLang="en-US"/>
              <a:pPr>
                <a:defRPr/>
              </a:pPr>
              <a:t>2015/1/22</a:t>
            </a:fld>
            <a:endParaRPr lang="zh-TW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D106DB-144B-4963-B07E-8906706CF1C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C9CD45-9670-4CF5-A438-3FE6072F732E}" type="datetime1">
              <a:rPr lang="zh-TW" altLang="en-US"/>
              <a:pPr>
                <a:defRPr/>
              </a:pPr>
              <a:t>2015/1/22</a:t>
            </a:fld>
            <a:endParaRPr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3FBC22-9838-468A-88AA-AF7FDB99F01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383875-5582-4429-9122-D6DC2A3FB1D3}" type="datetime1">
              <a:rPr lang="zh-TW" altLang="en-US"/>
              <a:pPr>
                <a:defRPr/>
              </a:pPr>
              <a:t>2015/1/22</a:t>
            </a:fld>
            <a:endParaRPr lang="zh-TW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0CE7D-0374-4903-839D-31BBC1E1778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5BEA8E-8898-4E8D-9556-E34D5E9F8AC6}" type="datetime1">
              <a:rPr lang="zh-TW" altLang="en-US"/>
              <a:pPr>
                <a:defRPr/>
              </a:pPr>
              <a:t>2015/1/22</a:t>
            </a:fld>
            <a:endParaRPr lang="zh-TW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D11B0E-8D16-4E8D-985F-67307C5E4EB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/>
          <p:nvPr/>
        </p:nvSpPr>
        <p:spPr>
          <a:xfrm>
            <a:off x="9001125" y="4846638"/>
            <a:ext cx="142875" cy="20113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6" name="Rectangle 9"/>
          <p:cNvSpPr/>
          <p:nvPr/>
        </p:nvSpPr>
        <p:spPr>
          <a:xfrm>
            <a:off x="9001125" y="0"/>
            <a:ext cx="142875" cy="48466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TW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3EBF5D-A505-461D-9479-2CB3F3BEEBF7}" type="datetime1">
              <a:rPr lang="zh-TW" altLang="en-US"/>
              <a:pPr>
                <a:defRPr/>
              </a:pPr>
              <a:t>2015/1/22</a:t>
            </a:fld>
            <a:endParaRPr lang="zh-TW" alt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A7DB0CD-6606-4865-ADAA-1319463D424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752600"/>
            <a:ext cx="7620000" cy="437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0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BE7B3FC-A429-4C0E-BE5B-644F71026009}" type="datetime1">
              <a:rPr lang="zh-TW" altLang="en-US"/>
              <a:pPr>
                <a:defRPr/>
              </a:pPr>
              <a:t>2015/1/22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41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000">
                <a:ea typeface="微軟正黑體" pitchFamily="34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219" y="5885656"/>
            <a:ext cx="1316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2400" b="1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D727B08-0804-4B7E-9412-6FECE7784A0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9001125" y="0"/>
            <a:ext cx="142875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001125" y="1371600"/>
            <a:ext cx="142875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 cap="all" spc="-6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  <a:ea typeface="微軟正黑體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  <a:ea typeface="微軟正黑體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  <a:ea typeface="微軟正黑體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  <a:ea typeface="微軟正黑體" pitchFamily="34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  <a:ea typeface="微軟正黑體" pitchFamily="34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  <a:ea typeface="微軟正黑體" pitchFamily="34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  <a:ea typeface="微軟正黑體" pitchFamily="34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  <a:ea typeface="微軟正黑體" pitchFamily="34" charset="-120"/>
        </a:defRPr>
      </a:lvl9pPr>
    </p:titleStyle>
    <p:bodyStyle>
      <a:lvl1pPr algn="l" rtl="0" eaLnBrk="0" fontAlgn="base" hangingPunct="0">
        <a:spcBef>
          <a:spcPct val="20000"/>
        </a:spcBef>
        <a:spcAft>
          <a:spcPts val="600"/>
        </a:spcAft>
        <a:buFont typeface="Arial" charset="0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56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fb.me/opendata.tw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://www.opendata.tw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whisky@opendata.tw" TargetMode="External"/><Relationship Id="rId5" Type="http://schemas.openxmlformats.org/officeDocument/2006/relationships/hyperlink" Target="http://fb.me/groups/Open.Campus/" TargetMode="External"/><Relationship Id="rId4" Type="http://schemas.openxmlformats.org/officeDocument/2006/relationships/hyperlink" Target="http://fb.me/groups/odtwn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fb.me/opendata.tw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://www.opendata.tw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whisky@opendata.tw" TargetMode="External"/><Relationship Id="rId5" Type="http://schemas.openxmlformats.org/officeDocument/2006/relationships/hyperlink" Target="http://fb.me/groups/Open.Campus/" TargetMode="External"/><Relationship Id="rId4" Type="http://schemas.openxmlformats.org/officeDocument/2006/relationships/hyperlink" Target="http://fb.me/groups/odtwn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3998912"/>
          </a:xfrm>
        </p:spPr>
        <p:txBody>
          <a:bodyPr anchor="b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b="1" smtClean="0">
                <a:latin typeface="Axure Handwriting" panose="020B0402020200020204" pitchFamily="34" charset="0"/>
                <a:ea typeface="Kozuka Mincho Pr6N M" panose="02020600000000000000" pitchFamily="18" charset="-128"/>
              </a:rPr>
              <a:t>Open data</a:t>
            </a:r>
            <a:br>
              <a:rPr lang="en-US" altLang="zh-TW" b="1" smtClean="0">
                <a:latin typeface="Axure Handwriting" panose="020B0402020200020204" pitchFamily="34" charset="0"/>
                <a:ea typeface="Kozuka Mincho Pr6N M" panose="02020600000000000000" pitchFamily="18" charset="-128"/>
              </a:rPr>
            </a:br>
            <a:r>
              <a:rPr lang="en-US" altLang="zh-TW" b="1" smtClean="0">
                <a:latin typeface="Axure Handwriting" panose="020B0402020200020204" pitchFamily="34" charset="0"/>
                <a:ea typeface="Kozuka Mincho Pr6N M" panose="02020600000000000000" pitchFamily="18" charset="-128"/>
              </a:rPr>
              <a:t>      </a:t>
            </a:r>
            <a:r>
              <a:rPr lang="en-US" altLang="zh-TW" sz="5400" b="1" smtClean="0">
                <a:solidFill>
                  <a:schemeClr val="accent5">
                    <a:lumMod val="75000"/>
                  </a:schemeClr>
                </a:solidFill>
                <a:latin typeface="Axure Handwriting" panose="020B0402020200020204" pitchFamily="34" charset="0"/>
                <a:ea typeface="Kozuka Mincho Pr6N M" panose="02020600000000000000" pitchFamily="18" charset="-128"/>
              </a:rPr>
              <a:t>a new culture</a:t>
            </a:r>
            <a:endParaRPr lang="zh-TW" altLang="en-US" sz="2800" b="1" dirty="0">
              <a:solidFill>
                <a:schemeClr val="accent5">
                  <a:lumMod val="75000"/>
                </a:schemeClr>
              </a:solidFill>
              <a:latin typeface="Adobe 楷体 Std R" panose="02020400000000000000" pitchFamily="18" charset="-128"/>
              <a:ea typeface="Adobe 楷体 Std R" panose="02020400000000000000" pitchFamily="18" charset="-12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defRPr/>
            </a:pPr>
            <a:r>
              <a:rPr lang="en-US" altLang="zh-TW" smtClean="0"/>
              <a:t>2015.01.24 </a:t>
            </a:r>
            <a:r>
              <a:rPr lang="en-US" altLang="zh-TW" dirty="0" smtClean="0"/>
              <a:t>/ </a:t>
            </a:r>
            <a:r>
              <a:rPr lang="zh-TW" altLang="en-US" dirty="0" smtClean="0"/>
              <a:t>張</a:t>
            </a:r>
            <a:r>
              <a:rPr lang="zh-TW" altLang="en-US" smtClean="0"/>
              <a:t>維</a:t>
            </a:r>
            <a:r>
              <a:rPr lang="zh-TW" altLang="en-US" smtClean="0"/>
              <a:t>志</a:t>
            </a:r>
            <a:endParaRPr lang="en-US" altLang="zh-TW" smtClean="0"/>
          </a:p>
          <a:p>
            <a:pPr eaLnBrk="1" fontAlgn="auto" hangingPunct="1">
              <a:defRPr/>
            </a:pPr>
            <a:r>
              <a:rPr lang="en-US" altLang="zh-TW" smtClean="0"/>
              <a:t>whisky@opendata.tw</a:t>
            </a:r>
            <a:endParaRPr lang="en-US" altLang="zh-TW" smtClean="0"/>
          </a:p>
          <a:p>
            <a:pPr eaLnBrk="1" fontAlgn="auto" hangingPunct="1">
              <a:defRPr/>
            </a:pPr>
            <a:endParaRPr lang="en-US" altLang="zh-TW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16525" y="6288088"/>
            <a:ext cx="37814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5791200" cy="684312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TW" altLang="en-US" b="1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開放資料是什麼</a:t>
            </a:r>
            <a:endParaRPr lang="zh-TW" altLang="en-US" b="1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5544616"/>
          </a:xfrm>
        </p:spPr>
        <p:txBody>
          <a:bodyPr rtlCol="0">
            <a:normAutofit/>
          </a:bodyPr>
          <a:lstStyle/>
          <a:p>
            <a:pPr algn="ctr"/>
            <a:endParaRPr lang="en-US" altLang="zh-TW" sz="3200" smtClean="0">
              <a:latin typeface="微軟正黑體" pitchFamily="34" charset="-120"/>
            </a:endParaRPr>
          </a:p>
          <a:p>
            <a:pPr algn="ctr"/>
            <a:r>
              <a:rPr lang="zh-TW" altLang="en-US" sz="6000" smtClean="0">
                <a:latin typeface="微軟正黑體" pitchFamily="34" charset="-120"/>
              </a:rPr>
              <a:t>資</a:t>
            </a:r>
            <a:r>
              <a:rPr lang="zh-TW" altLang="en-US" sz="6000">
                <a:latin typeface="微軟正黑體" pitchFamily="34" charset="-120"/>
              </a:rPr>
              <a:t>料  </a:t>
            </a:r>
            <a:r>
              <a:rPr lang="en-US" altLang="zh-TW" sz="6000">
                <a:latin typeface="微軟正黑體" pitchFamily="34" charset="-120"/>
              </a:rPr>
              <a:t>/ Data</a:t>
            </a:r>
          </a:p>
          <a:p>
            <a:pPr algn="ctr"/>
            <a:endParaRPr lang="zh-TW" altLang="en-US" sz="2400">
              <a:latin typeface="微軟正黑體" pitchFamily="34" charset="-120"/>
            </a:endParaRPr>
          </a:p>
          <a:p>
            <a:pPr algn="ctr"/>
            <a:r>
              <a:rPr lang="zh-TW" altLang="en-US" sz="3200"/>
              <a:t>談到開放資料時，我們常常把</a:t>
            </a:r>
            <a:endParaRPr lang="en-US" altLang="zh-TW" sz="3200"/>
          </a:p>
          <a:p>
            <a:pPr algn="ctr"/>
            <a:r>
              <a:rPr lang="zh-TW" altLang="en-US" sz="3200" smtClean="0"/>
              <a:t>「資料」的範圍</a:t>
            </a:r>
            <a:endParaRPr lang="en-US" altLang="zh-TW" sz="3200" smtClean="0"/>
          </a:p>
          <a:p>
            <a:pPr algn="ctr"/>
            <a:r>
              <a:rPr lang="zh-TW" altLang="en-US" sz="3200" smtClean="0"/>
              <a:t>侷</a:t>
            </a:r>
            <a:r>
              <a:rPr lang="zh-TW" altLang="en-US" sz="3200"/>
              <a:t>限在「政府資料</a:t>
            </a:r>
            <a:r>
              <a:rPr lang="en-US" altLang="zh-TW" sz="3200"/>
              <a:t>/</a:t>
            </a:r>
            <a:r>
              <a:rPr lang="zh-TW" altLang="en-US" sz="3200"/>
              <a:t>資訊」這一塊</a:t>
            </a:r>
            <a:endParaRPr lang="en-US" altLang="zh-TW" sz="32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16525" y="6288088"/>
            <a:ext cx="37814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3779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5791200" cy="684312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TW" altLang="en-US" b="1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開放資料是什麼</a:t>
            </a:r>
            <a:endParaRPr lang="zh-TW" altLang="en-US" b="1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5544616"/>
          </a:xfrm>
        </p:spPr>
        <p:txBody>
          <a:bodyPr rtlCol="0">
            <a:normAutofit/>
          </a:bodyPr>
          <a:lstStyle/>
          <a:p>
            <a:pPr algn="ctr"/>
            <a:endParaRPr lang="en-US" altLang="zh-TW" sz="3200" smtClean="0">
              <a:latin typeface="微軟正黑體" pitchFamily="34" charset="-120"/>
            </a:endParaRPr>
          </a:p>
          <a:p>
            <a:pPr algn="ctr"/>
            <a:r>
              <a:rPr lang="zh-TW" altLang="en-US" sz="6000" smtClean="0">
                <a:latin typeface="微軟正黑體" pitchFamily="34" charset="-120"/>
              </a:rPr>
              <a:t>資</a:t>
            </a:r>
            <a:r>
              <a:rPr lang="zh-TW" altLang="en-US" sz="6000">
                <a:latin typeface="微軟正黑體" pitchFamily="34" charset="-120"/>
              </a:rPr>
              <a:t>料  </a:t>
            </a:r>
            <a:r>
              <a:rPr lang="en-US" altLang="zh-TW" sz="6000">
                <a:latin typeface="微軟正黑體" pitchFamily="34" charset="-120"/>
              </a:rPr>
              <a:t>/ Data</a:t>
            </a:r>
          </a:p>
          <a:p>
            <a:pPr algn="ctr"/>
            <a:endParaRPr lang="zh-TW" altLang="en-US" sz="2400">
              <a:latin typeface="微軟正黑體" pitchFamily="34" charset="-120"/>
            </a:endParaRPr>
          </a:p>
          <a:p>
            <a:pPr algn="ctr"/>
            <a:r>
              <a:rPr lang="zh-TW" altLang="en-US" sz="3200"/>
              <a:t>談到開放資料時，我們常常把</a:t>
            </a:r>
            <a:endParaRPr lang="en-US" altLang="zh-TW" sz="3200"/>
          </a:p>
          <a:p>
            <a:pPr algn="ctr"/>
            <a:r>
              <a:rPr lang="zh-TW" altLang="en-US" sz="3200" smtClean="0"/>
              <a:t>「資料」的範圍</a:t>
            </a:r>
            <a:endParaRPr lang="en-US" altLang="zh-TW" sz="3200" smtClean="0"/>
          </a:p>
          <a:p>
            <a:pPr algn="ctr"/>
            <a:r>
              <a:rPr lang="zh-TW" altLang="en-US" sz="3200" smtClean="0"/>
              <a:t>侷</a:t>
            </a:r>
            <a:r>
              <a:rPr lang="zh-TW" altLang="en-US" sz="3200"/>
              <a:t>限在「政府資料</a:t>
            </a:r>
            <a:r>
              <a:rPr lang="en-US" altLang="zh-TW" sz="3200"/>
              <a:t>/</a:t>
            </a:r>
            <a:r>
              <a:rPr lang="zh-TW" altLang="en-US" sz="3200"/>
              <a:t>資訊」這一塊</a:t>
            </a:r>
            <a:endParaRPr lang="en-US" altLang="zh-TW" sz="32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16525" y="6288088"/>
            <a:ext cx="37814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" descr="https://fbcdn-sphotos-b-a.akamaihd.net/hphotos-ak-ash4/262585_515569905168802_724596628_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8995" y="1628800"/>
            <a:ext cx="7754572" cy="4358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7478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5791200" cy="684312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TW" altLang="en-US" b="1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開放資料是什麼</a:t>
            </a:r>
            <a:endParaRPr lang="zh-TW" altLang="en-US" b="1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5544616"/>
          </a:xfrm>
        </p:spPr>
        <p:txBody>
          <a:bodyPr rtlCol="0">
            <a:normAutofit/>
          </a:bodyPr>
          <a:lstStyle/>
          <a:p>
            <a:endParaRPr lang="en-US" altLang="zh-TW" sz="3200" b="0" smtClean="0"/>
          </a:p>
          <a:p>
            <a:endParaRPr lang="en-US" altLang="zh-TW" sz="3200" b="0"/>
          </a:p>
          <a:p>
            <a:pPr algn="ctr"/>
            <a:r>
              <a:rPr lang="en-US" altLang="zh-TW" sz="8800" b="0" smtClean="0"/>
              <a:t>Data-Driven</a:t>
            </a:r>
            <a:endParaRPr lang="en-US" altLang="zh-TW" sz="8800" b="0" smtClean="0"/>
          </a:p>
        </p:txBody>
      </p:sp>
      <p:pic>
        <p:nvPicPr>
          <p:cNvPr id="3074" name="Picture 2" descr="http://www.scidev.net/filemanager/root/site_assets/global/data_spotlight/open-data-600pxl_fileminimizer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216" y="785991"/>
            <a:ext cx="6075040" cy="607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72200" y="6458802"/>
            <a:ext cx="2582765" cy="390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9204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5791200" cy="684312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TW" altLang="en-US" b="1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開放資料是什麼</a:t>
            </a:r>
            <a:endParaRPr lang="zh-TW" altLang="en-US" b="1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5544616"/>
          </a:xfrm>
        </p:spPr>
        <p:txBody>
          <a:bodyPr rtlCol="0">
            <a:normAutofit/>
          </a:bodyPr>
          <a:lstStyle/>
          <a:p>
            <a:endParaRPr lang="en-US" altLang="zh-TW" sz="3200" b="0" smtClean="0"/>
          </a:p>
          <a:p>
            <a:endParaRPr lang="en-US" altLang="zh-TW" sz="3200" b="0"/>
          </a:p>
          <a:p>
            <a:pPr algn="ctr"/>
            <a:r>
              <a:rPr lang="en-US" altLang="zh-TW" sz="8800" b="0" smtClean="0"/>
              <a:t>Data-Driven</a:t>
            </a:r>
            <a:endParaRPr lang="en-US" altLang="zh-TW" sz="8800" b="0" smtClean="0"/>
          </a:p>
        </p:txBody>
      </p:sp>
      <p:pic>
        <p:nvPicPr>
          <p:cNvPr id="4098" name="Picture 2" descr="http://image.slidesharecdn.com/20140410-big-open-data-csap-0-140410095355-phpapp01/95/csap-big-data-10-apr-2014-4-638.jpg?cb=13971417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80" y="1116859"/>
            <a:ext cx="7187680" cy="539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72200" y="6458802"/>
            <a:ext cx="2582765" cy="390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7301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5791200" cy="684312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TW" altLang="en-US" b="1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開放資料是什麼</a:t>
            </a:r>
            <a:endParaRPr lang="zh-TW" altLang="en-US" b="1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5544616"/>
          </a:xfrm>
        </p:spPr>
        <p:txBody>
          <a:bodyPr rtlCol="0">
            <a:normAutofit/>
          </a:bodyPr>
          <a:lstStyle/>
          <a:p>
            <a:pPr algn="ctr"/>
            <a:endParaRPr lang="en-US" altLang="zh-TW" sz="3200" smtClean="0">
              <a:latin typeface="微軟正黑體" pitchFamily="34" charset="-120"/>
            </a:endParaRPr>
          </a:p>
          <a:p>
            <a:pPr algn="ctr"/>
            <a:r>
              <a:rPr lang="zh-TW" altLang="en-US" sz="6000">
                <a:latin typeface="微軟正黑體" pitchFamily="34" charset="-120"/>
              </a:rPr>
              <a:t>開</a:t>
            </a:r>
            <a:r>
              <a:rPr lang="zh-TW" altLang="en-US" sz="6000" smtClean="0">
                <a:latin typeface="微軟正黑體" pitchFamily="34" charset="-120"/>
              </a:rPr>
              <a:t>放 </a:t>
            </a:r>
            <a:r>
              <a:rPr lang="en-US" altLang="zh-TW" sz="6000" smtClean="0">
                <a:latin typeface="微軟正黑體" pitchFamily="34" charset="-120"/>
              </a:rPr>
              <a:t>vs </a:t>
            </a:r>
            <a:r>
              <a:rPr lang="zh-TW" altLang="en-US" sz="6000" smtClean="0">
                <a:latin typeface="微軟正黑體" pitchFamily="34" charset="-120"/>
              </a:rPr>
              <a:t>公開</a:t>
            </a:r>
            <a:endParaRPr lang="en-US" altLang="zh-TW" sz="6000">
              <a:latin typeface="微軟正黑體" pitchFamily="34" charset="-120"/>
            </a:endParaRPr>
          </a:p>
          <a:p>
            <a:pPr algn="ctr"/>
            <a:endParaRPr lang="zh-TW" altLang="en-US" sz="2400">
              <a:latin typeface="微軟正黑體" pitchFamily="34" charset="-120"/>
            </a:endParaRPr>
          </a:p>
          <a:p>
            <a:pPr algn="ctr"/>
            <a:r>
              <a:rPr lang="zh-TW" altLang="en-US" sz="3200" smtClean="0"/>
              <a:t>那政府資訊公開法呢？</a:t>
            </a:r>
            <a:endParaRPr lang="en-US" altLang="zh-TW" sz="3200" smtClean="0"/>
          </a:p>
          <a:p>
            <a:pPr algn="ctr"/>
            <a:endParaRPr lang="en-US" altLang="zh-TW" sz="32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16525" y="6288088"/>
            <a:ext cx="37814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1007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5791200" cy="684312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TW" altLang="en-US" b="1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開放</a:t>
            </a:r>
            <a:r>
              <a:rPr lang="zh-TW" altLang="en-US" b="1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資</a:t>
            </a:r>
            <a:r>
              <a:rPr lang="zh-TW" altLang="en-US" b="1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料為什</a:t>
            </a:r>
            <a:r>
              <a:rPr lang="zh-TW" altLang="en-US" b="1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麼</a:t>
            </a:r>
            <a:endParaRPr lang="zh-TW" altLang="en-US" b="1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5544616"/>
          </a:xfrm>
        </p:spPr>
        <p:txBody>
          <a:bodyPr rtlCol="0">
            <a:normAutofit/>
          </a:bodyPr>
          <a:lstStyle/>
          <a:p>
            <a:r>
              <a:rPr lang="en-US" altLang="zh-TW" sz="3200" b="0" smtClean="0"/>
              <a:t>Open Data in All States</a:t>
            </a:r>
          </a:p>
          <a:p>
            <a:endParaRPr lang="en-US" altLang="zh-TW" sz="3200" b="0" smtClean="0"/>
          </a:p>
          <a:p>
            <a:pPr algn="ctr"/>
            <a:r>
              <a:rPr lang="en-US" altLang="zh-TW" sz="8800" b="0" smtClean="0"/>
              <a:t>WHY</a:t>
            </a:r>
            <a:endParaRPr lang="en-US" altLang="zh-TW" sz="19900" b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16525" y="6288088"/>
            <a:ext cx="37814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255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5791200" cy="684312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TW" altLang="en-US" b="1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開放</a:t>
            </a:r>
            <a:r>
              <a:rPr lang="zh-TW" altLang="en-US" b="1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資</a:t>
            </a:r>
            <a:r>
              <a:rPr lang="zh-TW" altLang="en-US" b="1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料為什</a:t>
            </a:r>
            <a:r>
              <a:rPr lang="zh-TW" altLang="en-US" b="1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麼</a:t>
            </a:r>
            <a:endParaRPr lang="zh-TW" altLang="en-US" b="1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5544616"/>
          </a:xfrm>
        </p:spPr>
        <p:txBody>
          <a:bodyPr rtlCol="0">
            <a:normAutofit/>
          </a:bodyPr>
          <a:lstStyle/>
          <a:p>
            <a:r>
              <a:rPr lang="zh-TW" altLang="en-US" sz="3200" b="0" smtClean="0"/>
              <a:t>英國 </a:t>
            </a:r>
            <a:r>
              <a:rPr lang="en-US" altLang="zh-TW" sz="3200" b="0" smtClean="0"/>
              <a:t>OKFN Open Data Handbook</a:t>
            </a:r>
          </a:p>
          <a:p>
            <a:r>
              <a:rPr lang="zh-TW" altLang="en-US" sz="3200" b="0"/>
              <a:t>中</a:t>
            </a:r>
            <a:r>
              <a:rPr lang="zh-TW" altLang="en-US" sz="3200" b="0"/>
              <a:t>文</a:t>
            </a:r>
            <a:r>
              <a:rPr lang="zh-TW" altLang="en-US" sz="3200" b="0" smtClean="0"/>
              <a:t>版 </a:t>
            </a:r>
            <a:r>
              <a:rPr lang="en-US" altLang="zh-TW" sz="3200" b="0"/>
              <a:t>: </a:t>
            </a:r>
            <a:r>
              <a:rPr lang="en-US" altLang="zh-TW" sz="3200" b="0"/>
              <a:t>http</a:t>
            </a:r>
            <a:r>
              <a:rPr lang="en-US" altLang="zh-TW" sz="3200" b="0"/>
              <a:t>://</a:t>
            </a:r>
            <a:r>
              <a:rPr lang="en-US" altLang="zh-TW" sz="3200" b="0" smtClean="0"/>
              <a:t>bit.ly/odh-zht</a:t>
            </a:r>
            <a:endParaRPr lang="zh-TW" altLang="en-US" sz="3200" b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16525" y="6288088"/>
            <a:ext cx="37814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 descr="http://upload.wikimedia.org/wikipedia/commons/c/cc/Open_Data_sticke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483457"/>
            <a:ext cx="5005139" cy="375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93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5791200" cy="684312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TW" altLang="en-US" b="1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開放</a:t>
            </a:r>
            <a:r>
              <a:rPr lang="zh-TW" altLang="en-US" b="1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資</a:t>
            </a:r>
            <a:r>
              <a:rPr lang="zh-TW" altLang="en-US" b="1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料為什</a:t>
            </a:r>
            <a:r>
              <a:rPr lang="zh-TW" altLang="en-US" b="1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麼</a:t>
            </a:r>
            <a:endParaRPr lang="zh-TW" altLang="en-US" b="1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5544616"/>
          </a:xfrm>
        </p:spPr>
        <p:txBody>
          <a:bodyPr rtlCol="0"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>
                <a:solidFill>
                  <a:srgbClr val="0070C0"/>
                </a:solidFill>
                <a:latin typeface="+mn-ea"/>
              </a:rPr>
              <a:t>透明化與民主監督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>
                <a:solidFill>
                  <a:srgbClr val="0070C0"/>
                </a:solidFill>
                <a:latin typeface="+mn-ea"/>
              </a:rPr>
              <a:t>公民參與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>
                <a:solidFill>
                  <a:schemeClr val="accent5">
                    <a:lumMod val="75000"/>
                  </a:schemeClr>
                </a:solidFill>
                <a:latin typeface="+mn-ea"/>
              </a:rPr>
              <a:t>政府服務的效能改善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>
                <a:solidFill>
                  <a:schemeClr val="accent5">
                    <a:lumMod val="75000"/>
                  </a:schemeClr>
                </a:solidFill>
                <a:latin typeface="+mn-ea"/>
              </a:rPr>
              <a:t>政府服務的效力改善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>
                <a:solidFill>
                  <a:schemeClr val="accent5">
                    <a:lumMod val="75000"/>
                  </a:schemeClr>
                </a:solidFill>
                <a:latin typeface="+mn-ea"/>
              </a:rPr>
              <a:t>政策影響與結果的</a:t>
            </a:r>
            <a:r>
              <a:rPr lang="zh-TW" altLang="en-US" sz="3200">
                <a:solidFill>
                  <a:schemeClr val="accent5">
                    <a:lumMod val="75000"/>
                  </a:schemeClr>
                </a:solidFill>
                <a:latin typeface="+mn-ea"/>
              </a:rPr>
              <a:t>評</a:t>
            </a:r>
            <a:r>
              <a:rPr lang="zh-TW" altLang="en-US" sz="320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鑑</a:t>
            </a:r>
            <a:endParaRPr lang="en-US" altLang="zh-TW" sz="3200" smtClean="0">
              <a:solidFill>
                <a:schemeClr val="accent5">
                  <a:lumMod val="75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>
                <a:solidFill>
                  <a:srgbClr val="95AD1B"/>
                </a:solidFill>
                <a:latin typeface="+mn-ea"/>
              </a:rPr>
              <a:t>商業產品與服務的改善或是創新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>
                <a:solidFill>
                  <a:srgbClr val="95AD1B"/>
                </a:solidFill>
                <a:latin typeface="+mn-ea"/>
              </a:rPr>
              <a:t>由</a:t>
            </a:r>
            <a:r>
              <a:rPr lang="zh-TW" altLang="en-US" sz="3200">
                <a:solidFill>
                  <a:srgbClr val="95AD1B"/>
                </a:solidFill>
                <a:latin typeface="+mn-ea"/>
              </a:rPr>
              <a:t>不</a:t>
            </a:r>
            <a:r>
              <a:rPr lang="zh-TW" altLang="en-US" sz="3200" smtClean="0">
                <a:solidFill>
                  <a:srgbClr val="95AD1B"/>
                </a:solidFill>
                <a:latin typeface="+mn-ea"/>
              </a:rPr>
              <a:t>同</a:t>
            </a:r>
            <a:r>
              <a:rPr lang="zh-TW" altLang="en-US" sz="3200">
                <a:solidFill>
                  <a:srgbClr val="95AD1B"/>
                </a:solidFill>
                <a:latin typeface="+mn-ea"/>
              </a:rPr>
              <a:t>來</a:t>
            </a:r>
            <a:r>
              <a:rPr lang="zh-TW" altLang="en-US" sz="3200" smtClean="0">
                <a:solidFill>
                  <a:srgbClr val="95AD1B"/>
                </a:solidFill>
                <a:latin typeface="+mn-ea"/>
              </a:rPr>
              <a:t>源的資料彙</a:t>
            </a:r>
            <a:r>
              <a:rPr lang="zh-TW" altLang="en-US" sz="3200">
                <a:solidFill>
                  <a:srgbClr val="95AD1B"/>
                </a:solidFill>
                <a:latin typeface="+mn-ea"/>
              </a:rPr>
              <a:t>整與巨量</a:t>
            </a:r>
            <a:r>
              <a:rPr lang="zh-TW" altLang="en-US" sz="3200">
                <a:solidFill>
                  <a:srgbClr val="95AD1B"/>
                </a:solidFill>
                <a:latin typeface="+mn-ea"/>
              </a:rPr>
              <a:t>資</a:t>
            </a:r>
            <a:r>
              <a:rPr lang="zh-TW" altLang="en-US" sz="3200" smtClean="0">
                <a:solidFill>
                  <a:srgbClr val="95AD1B"/>
                </a:solidFill>
                <a:latin typeface="+mn-ea"/>
              </a:rPr>
              <a:t>料的分析所</a:t>
            </a:r>
            <a:r>
              <a:rPr lang="zh-TW" altLang="en-US" sz="3200">
                <a:solidFill>
                  <a:srgbClr val="95AD1B"/>
                </a:solidFill>
                <a:latin typeface="+mn-ea"/>
              </a:rPr>
              <a:t>產生的新知識</a:t>
            </a:r>
            <a:endParaRPr lang="en-US" altLang="zh-TW" sz="3200">
              <a:solidFill>
                <a:srgbClr val="95AD1B"/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>
                <a:solidFill>
                  <a:srgbClr val="95AD1B"/>
                </a:solidFill>
                <a:latin typeface="+mn-ea"/>
              </a:rPr>
              <a:t>其他？（想像</a:t>
            </a:r>
            <a:r>
              <a:rPr lang="zh-TW" altLang="en-US" sz="3200">
                <a:solidFill>
                  <a:srgbClr val="95AD1B"/>
                </a:solidFill>
                <a:latin typeface="+mn-ea"/>
              </a:rPr>
              <a:t>力</a:t>
            </a:r>
            <a:r>
              <a:rPr lang="zh-TW" altLang="en-US" sz="3200" smtClean="0">
                <a:solidFill>
                  <a:srgbClr val="95AD1B"/>
                </a:solidFill>
                <a:latin typeface="+mn-ea"/>
              </a:rPr>
              <a:t>！）</a:t>
            </a:r>
            <a:endParaRPr lang="zh-TW" altLang="en-US" sz="3200">
              <a:solidFill>
                <a:srgbClr val="95AD1B"/>
              </a:solidFill>
              <a:latin typeface="+mn-ea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16525" y="6288088"/>
            <a:ext cx="37814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782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2636912"/>
            <a:ext cx="8856984" cy="3741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5791200" cy="684312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TW" altLang="en-US" b="1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開放</a:t>
            </a:r>
            <a:r>
              <a:rPr lang="zh-TW" altLang="en-US" b="1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資</a:t>
            </a:r>
            <a:r>
              <a:rPr lang="zh-TW" altLang="en-US" b="1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料為什</a:t>
            </a:r>
            <a:r>
              <a:rPr lang="zh-TW" altLang="en-US" b="1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麼</a:t>
            </a:r>
            <a:endParaRPr lang="zh-TW" altLang="en-US" b="1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5544616"/>
          </a:xfrm>
        </p:spPr>
        <p:txBody>
          <a:bodyPr rtlCol="0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100" smtClean="0">
              <a:latin typeface="+mj-ea"/>
              <a:ea typeface="+mj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smtClean="0">
                <a:latin typeface="+mj-ea"/>
                <a:ea typeface="+mj-ea"/>
              </a:rPr>
              <a:t>政府施政與治理</a:t>
            </a:r>
            <a:endParaRPr lang="en-US" altLang="zh-TW" sz="2400" smtClean="0">
              <a:latin typeface="+mj-ea"/>
              <a:ea typeface="+mj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>
                <a:latin typeface="+mj-ea"/>
                <a:ea typeface="+mj-ea"/>
              </a:rPr>
              <a:t>民主</a:t>
            </a:r>
            <a:r>
              <a:rPr lang="zh-TW" altLang="en-US" sz="2400">
                <a:latin typeface="+mj-ea"/>
                <a:ea typeface="+mj-ea"/>
              </a:rPr>
              <a:t>參</a:t>
            </a:r>
            <a:r>
              <a:rPr lang="zh-TW" altLang="en-US" sz="2400" smtClean="0">
                <a:latin typeface="+mj-ea"/>
                <a:ea typeface="+mj-ea"/>
              </a:rPr>
              <a:t>與與當責</a:t>
            </a:r>
            <a:endParaRPr lang="en-US" altLang="zh-TW" sz="2400" smtClean="0">
              <a:latin typeface="+mj-ea"/>
              <a:ea typeface="+mj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>
                <a:latin typeface="+mj-ea"/>
                <a:ea typeface="+mj-ea"/>
              </a:rPr>
              <a:t>創新服務與產品</a:t>
            </a:r>
            <a:endParaRPr lang="en-US" altLang="zh-TW" sz="2400" smtClean="0">
              <a:latin typeface="+mj-ea"/>
              <a:ea typeface="+mj-ea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16525" y="6288088"/>
            <a:ext cx="37814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4199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5791200" cy="684312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TW" altLang="en-US" b="1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開放</a:t>
            </a:r>
            <a:r>
              <a:rPr lang="zh-TW" altLang="en-US" b="1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資</a:t>
            </a:r>
            <a:r>
              <a:rPr lang="zh-TW" altLang="en-US" b="1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料為什</a:t>
            </a:r>
            <a:r>
              <a:rPr lang="zh-TW" altLang="en-US" b="1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麼</a:t>
            </a:r>
            <a:endParaRPr lang="zh-TW" altLang="en-US" b="1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5544616"/>
          </a:xfrm>
        </p:spPr>
        <p:txBody>
          <a:bodyPr rtlCol="0">
            <a:normAutofit/>
          </a:bodyPr>
          <a:lstStyle/>
          <a:p>
            <a:r>
              <a:rPr lang="zh-TW" altLang="en-US" sz="3600" b="0" smtClean="0">
                <a:latin typeface="+mn-ea"/>
              </a:rPr>
              <a:t>因為 </a:t>
            </a:r>
            <a:r>
              <a:rPr lang="en-US" altLang="zh-TW" sz="3600" b="0" smtClean="0">
                <a:latin typeface="+mn-ea"/>
              </a:rPr>
              <a:t>– </a:t>
            </a:r>
            <a:r>
              <a:rPr lang="zh-TW" altLang="en-US" sz="3600" b="0" smtClean="0">
                <a:latin typeface="+mn-ea"/>
              </a:rPr>
              <a:t>世界已經變成</a:t>
            </a:r>
            <a:endParaRPr lang="en-US" altLang="zh-TW" sz="3600" b="0" smtClean="0">
              <a:latin typeface="+mn-ea"/>
            </a:endParaRPr>
          </a:p>
          <a:p>
            <a:endParaRPr lang="en-US" altLang="zh-TW" sz="3600" b="0" smtClean="0">
              <a:latin typeface="+mn-ea"/>
            </a:endParaRPr>
          </a:p>
          <a:p>
            <a:pPr algn="ctr"/>
            <a:r>
              <a:rPr lang="en-US" altLang="zh-TW" sz="6000" b="0" smtClean="0">
                <a:latin typeface="+mn-ea"/>
              </a:rPr>
              <a:t>Information Age</a:t>
            </a:r>
            <a:endParaRPr lang="en-US" altLang="zh-TW" sz="6000" b="0">
              <a:latin typeface="+mn-ea"/>
            </a:endParaRPr>
          </a:p>
          <a:p>
            <a:pPr algn="ctr"/>
            <a:r>
              <a:rPr lang="en-US" altLang="zh-TW" sz="6000" b="0">
                <a:latin typeface="+mn-ea"/>
              </a:rPr>
              <a:t>Data </a:t>
            </a:r>
            <a:r>
              <a:rPr lang="en-US" altLang="zh-TW" sz="6000" b="0" smtClean="0">
                <a:latin typeface="+mn-ea"/>
              </a:rPr>
              <a:t>Driven</a:t>
            </a:r>
          </a:p>
          <a:p>
            <a:pPr algn="ctr"/>
            <a:endParaRPr lang="en-US" altLang="zh-TW" sz="3600" b="0" smtClean="0">
              <a:latin typeface="+mn-ea"/>
            </a:endParaRPr>
          </a:p>
          <a:p>
            <a:endParaRPr lang="en-US" altLang="zh-TW" sz="3600" b="0" smtClean="0">
              <a:latin typeface="+mn-ea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16525" y="6288088"/>
            <a:ext cx="37814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5734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5791200" cy="104435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zh-TW" b="1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Opendata.tw – </a:t>
            </a:r>
            <a:r>
              <a:rPr lang="zh-TW" altLang="en-US" b="1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張維志</a:t>
            </a:r>
            <a:endParaRPr lang="zh-TW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5988" y="1752600"/>
            <a:ext cx="5481637" cy="4124325"/>
          </a:xfrm>
        </p:spPr>
        <p:txBody>
          <a:bodyPr rtlCol="0">
            <a:normAutofit/>
          </a:bodyPr>
          <a:lstStyle/>
          <a:p>
            <a:pPr fontAlgn="auto">
              <a:buFont typeface="Arial" pitchFamily="34" charset="0"/>
              <a:buNone/>
              <a:defRPr/>
            </a:pPr>
            <a:endParaRPr lang="en-US" altLang="zh-TW" dirty="0" smtClean="0"/>
          </a:p>
          <a:p>
            <a:pPr fontAlgn="auto">
              <a:buFont typeface="Arial" pitchFamily="34" charset="0"/>
              <a:buNone/>
              <a:defRPr/>
            </a:pPr>
            <a:r>
              <a:rPr lang="en-US" altLang="zh-TW" dirty="0" smtClean="0"/>
              <a:t>Contact me :</a:t>
            </a:r>
          </a:p>
          <a:p>
            <a:pPr marL="342900" indent="-342900" fontAlgn="auto">
              <a:buFont typeface="Arial" pitchFamily="34" charset="0"/>
              <a:buChar char="•"/>
              <a:defRPr/>
            </a:pPr>
            <a:r>
              <a:rPr lang="en-US" altLang="zh-TW" dirty="0">
                <a:hlinkClick r:id="rId2"/>
              </a:rPr>
              <a:t>http://www.opendata.tw</a:t>
            </a:r>
            <a:endParaRPr lang="en-US" altLang="zh-TW" dirty="0"/>
          </a:p>
          <a:p>
            <a:pPr marL="342900" indent="-342900" fontAlgn="auto">
              <a:buFont typeface="Arial" pitchFamily="34" charset="0"/>
              <a:buChar char="•"/>
              <a:defRPr/>
            </a:pPr>
            <a:r>
              <a:rPr lang="en-US" altLang="zh-TW" dirty="0" smtClean="0">
                <a:hlinkClick r:id="rId3"/>
              </a:rPr>
              <a:t>http://fb.me/opendata.tw</a:t>
            </a:r>
            <a:endParaRPr lang="en-US" altLang="zh-TW" dirty="0" smtClean="0"/>
          </a:p>
          <a:p>
            <a:pPr marL="342900" indent="-342900" fontAlgn="auto">
              <a:buFont typeface="Arial" pitchFamily="34" charset="0"/>
              <a:buChar char="•"/>
              <a:defRPr/>
            </a:pPr>
            <a:r>
              <a:rPr lang="en-US" altLang="zh-TW" dirty="0" smtClean="0">
                <a:hlinkClick r:id="rId4"/>
              </a:rPr>
              <a:t>http://fb.me/groups/odtwn/</a:t>
            </a:r>
            <a:endParaRPr lang="en-US" altLang="zh-TW" dirty="0" smtClean="0"/>
          </a:p>
          <a:p>
            <a:pPr marL="342900" indent="-342900" fontAlgn="auto">
              <a:buFont typeface="Arial" pitchFamily="34" charset="0"/>
              <a:buChar char="•"/>
              <a:defRPr/>
            </a:pPr>
            <a:r>
              <a:rPr lang="en-US" altLang="zh-TW" dirty="0" smtClean="0">
                <a:hlinkClick r:id="rId5"/>
              </a:rPr>
              <a:t>http://fb.me/groups/Open.Campus/</a:t>
            </a:r>
            <a:endParaRPr lang="en-US" altLang="zh-TW" dirty="0" smtClean="0"/>
          </a:p>
          <a:p>
            <a:pPr fontAlgn="auto">
              <a:buFont typeface="Arial" pitchFamily="34" charset="0"/>
              <a:buNone/>
              <a:defRPr/>
            </a:pPr>
            <a:endParaRPr lang="en-US" altLang="zh-TW" dirty="0"/>
          </a:p>
          <a:p>
            <a:pPr marL="342900" indent="-342900" fontAlgn="auto">
              <a:buFont typeface="Arial" pitchFamily="34" charset="0"/>
              <a:buChar char="•"/>
              <a:defRPr/>
            </a:pPr>
            <a:r>
              <a:rPr lang="en-US" altLang="zh-TW" dirty="0" smtClean="0">
                <a:hlinkClick r:id="rId6"/>
              </a:rPr>
              <a:t>whisky@opendata.tw</a:t>
            </a:r>
            <a:endParaRPr lang="en-US" altLang="zh-TW" dirty="0" smtClean="0"/>
          </a:p>
        </p:txBody>
      </p:sp>
      <p:pic>
        <p:nvPicPr>
          <p:cNvPr id="15363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208588" y="6284913"/>
            <a:ext cx="37814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3210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5791200" cy="684312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TW" altLang="en-US" b="1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開放</a:t>
            </a:r>
            <a:r>
              <a:rPr lang="zh-TW" altLang="en-US" b="1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資</a:t>
            </a:r>
            <a:r>
              <a:rPr lang="zh-TW" altLang="en-US" b="1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料為什</a:t>
            </a:r>
            <a:r>
              <a:rPr lang="zh-TW" altLang="en-US" b="1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麼</a:t>
            </a:r>
            <a:endParaRPr lang="zh-TW" altLang="en-US" b="1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16525" y="6288088"/>
            <a:ext cx="37814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052736"/>
            <a:ext cx="7409250" cy="5269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5651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872952"/>
            <a:ext cx="6937333" cy="5554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5791200" cy="684312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TW" altLang="en-US" b="1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開放</a:t>
            </a:r>
            <a:r>
              <a:rPr lang="zh-TW" altLang="en-US" b="1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資</a:t>
            </a:r>
            <a:r>
              <a:rPr lang="zh-TW" altLang="en-US" b="1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料為什</a:t>
            </a:r>
            <a:r>
              <a:rPr lang="zh-TW" altLang="en-US" b="1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麼</a:t>
            </a:r>
            <a:endParaRPr lang="zh-TW" altLang="en-US" b="1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16525" y="6288088"/>
            <a:ext cx="37814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8970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5791200" cy="684312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TW" altLang="en-US" b="1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開放</a:t>
            </a:r>
            <a:r>
              <a:rPr lang="zh-TW" altLang="en-US" b="1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資</a:t>
            </a:r>
            <a:r>
              <a:rPr lang="zh-TW" altLang="en-US" b="1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料為什</a:t>
            </a:r>
            <a:r>
              <a:rPr lang="zh-TW" altLang="en-US" b="1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麼</a:t>
            </a:r>
            <a:endParaRPr lang="zh-TW" altLang="en-US" b="1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16525" y="6288088"/>
            <a:ext cx="37814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Types of 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788" y="1003163"/>
            <a:ext cx="5378508" cy="561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23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5791200" cy="684312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TW" altLang="en-US" b="1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開放</a:t>
            </a:r>
            <a:r>
              <a:rPr lang="zh-TW" altLang="en-US" b="1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資</a:t>
            </a:r>
            <a:r>
              <a:rPr lang="zh-TW" altLang="en-US" b="1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料為什</a:t>
            </a:r>
            <a:r>
              <a:rPr lang="zh-TW" altLang="en-US" b="1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麼</a:t>
            </a:r>
            <a:endParaRPr lang="zh-TW" altLang="en-US" b="1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16525" y="6288088"/>
            <a:ext cx="37814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 descr="http://mmdays.com/wp-content/uploads/2012/11/%E5%85%A8%E5%8F%B0%E5%AF%A6%E5%83%B9%E7%99%BB%E9%8C%84%E7%B6%B2%E7%AB%99%E6%81%AD%E5%96%9C%E5%85%A7%E6%94%BF%E9%83%A8%E6%88%90%E5%8A%9F%E9%96%8B%E5%80%92%E8%BB%8A-%E6%9C%9D-open-data-%E7%9A%84-_%E5%8F%8D_-%E6%96%B9%E5%90%91-%E5%8A%A0%E9%80%9F%E9%A7%9B%E5%8E%B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52736"/>
            <a:ext cx="7495772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mmdays.com/wp-content/uploads/2012/11/%E5%AF%A6%E5%83%B9%E7%99%BB%E9%8C%84%E5%9C%B0%E5%9C%96-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348880"/>
            <a:ext cx="4848538" cy="3776266"/>
          </a:xfrm>
          <a:prstGeom prst="rect">
            <a:avLst/>
          </a:prstGeom>
          <a:noFill/>
          <a:effectLst>
            <a:outerShdw blurRad="76200" dist="38100" dir="135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46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5791200" cy="684312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TW" altLang="en-US" b="1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開放</a:t>
            </a:r>
            <a:r>
              <a:rPr lang="zh-TW" altLang="en-US" b="1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資</a:t>
            </a:r>
            <a:r>
              <a:rPr lang="zh-TW" altLang="en-US" b="1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料為什</a:t>
            </a:r>
            <a:r>
              <a:rPr lang="zh-TW" altLang="en-US" b="1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麼</a:t>
            </a:r>
            <a:endParaRPr lang="zh-TW" altLang="en-US" b="1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72952"/>
            <a:ext cx="8166489" cy="5544616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16525" y="6288088"/>
            <a:ext cx="37814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2775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5791200" cy="684312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TW" altLang="en-US" b="1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開放</a:t>
            </a:r>
            <a:r>
              <a:rPr lang="zh-TW" altLang="en-US" b="1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資</a:t>
            </a:r>
            <a:r>
              <a:rPr lang="zh-TW" altLang="en-US" b="1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料為什</a:t>
            </a:r>
            <a:r>
              <a:rPr lang="zh-TW" altLang="en-US" b="1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麼</a:t>
            </a:r>
            <a:endParaRPr lang="zh-TW" altLang="en-US" b="1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16525" y="6288088"/>
            <a:ext cx="37814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362814" y="985761"/>
            <a:ext cx="43396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smtClean="0">
                <a:latin typeface="+mn-ea"/>
                <a:ea typeface="+mn-ea"/>
              </a:rPr>
              <a:t>需要律師的服務嗎？</a:t>
            </a:r>
            <a:endParaRPr lang="zh-TW" altLang="en-US" sz="3600" b="1">
              <a:latin typeface="+mn-ea"/>
              <a:ea typeface="+mn-e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14" y="1693647"/>
            <a:ext cx="8457658" cy="454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3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5791200" cy="684312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TW" altLang="en-US" b="1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開放</a:t>
            </a:r>
            <a:r>
              <a:rPr lang="zh-TW" altLang="en-US" b="1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資</a:t>
            </a:r>
            <a:r>
              <a:rPr lang="zh-TW" altLang="en-US" b="1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料為什</a:t>
            </a:r>
            <a:r>
              <a:rPr lang="zh-TW" altLang="en-US" b="1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麼</a:t>
            </a:r>
            <a:endParaRPr lang="zh-TW" altLang="en-US" b="1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16525" y="6288088"/>
            <a:ext cx="37814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65701"/>
            <a:ext cx="7235688" cy="4522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912" y="998554"/>
            <a:ext cx="3068229" cy="5113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57200" y="971560"/>
            <a:ext cx="48013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>
                <a:latin typeface="+mn-ea"/>
                <a:ea typeface="+mn-ea"/>
              </a:rPr>
              <a:t>行道樹資料，誰需要？</a:t>
            </a:r>
            <a:endParaRPr lang="zh-TW" altLang="en-US" sz="3600" b="1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6784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683994"/>
          </a:xfrm>
        </p:spPr>
        <p:txBody>
          <a:bodyPr/>
          <a:lstStyle/>
          <a:p>
            <a:r>
              <a:rPr lang="zh-TW" altLang="en-US" b="1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開放資料為什麼</a:t>
            </a:r>
            <a:endParaRPr lang="zh-TW" altLang="en-US" b="1" dirty="0">
              <a:latin typeface="+mj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916832"/>
            <a:ext cx="2098576" cy="4785395"/>
          </a:xfrm>
        </p:spPr>
        <p:txBody>
          <a:bodyPr>
            <a:normAutofit/>
          </a:bodyPr>
          <a:lstStyle/>
          <a:p>
            <a:pPr algn="ctr"/>
            <a:r>
              <a:rPr lang="zh-TW" altLang="en-US" sz="3600">
                <a:latin typeface="微軟正黑體" pitchFamily="34" charset="-120"/>
              </a:rPr>
              <a:t>行道</a:t>
            </a:r>
            <a:r>
              <a:rPr lang="zh-TW" altLang="en-US" sz="3600" smtClean="0">
                <a:latin typeface="微軟正黑體" pitchFamily="34" charset="-120"/>
              </a:rPr>
              <a:t>樹</a:t>
            </a:r>
            <a:endParaRPr lang="en-US" altLang="zh-TW" sz="3600" smtClean="0">
              <a:latin typeface="微軟正黑體" pitchFamily="34" charset="-120"/>
            </a:endParaRPr>
          </a:p>
          <a:p>
            <a:pPr algn="ctr"/>
            <a:r>
              <a:rPr lang="en-US" altLang="zh-TW" sz="3600" smtClean="0">
                <a:latin typeface="微軟正黑體" pitchFamily="34" charset="-120"/>
              </a:rPr>
              <a:t>+</a:t>
            </a:r>
            <a:endParaRPr lang="en-US" altLang="zh-TW" sz="3600" smtClean="0">
              <a:latin typeface="微軟正黑體" pitchFamily="34" charset="-120"/>
            </a:endParaRPr>
          </a:p>
          <a:p>
            <a:pPr algn="ctr"/>
            <a:r>
              <a:rPr lang="zh-TW" altLang="en-US" sz="3600">
                <a:latin typeface="微軟正黑體" pitchFamily="34" charset="-120"/>
              </a:rPr>
              <a:t>過敏</a:t>
            </a:r>
            <a:r>
              <a:rPr lang="zh-TW" altLang="en-US" sz="3600" smtClean="0">
                <a:latin typeface="微軟正黑體" pitchFamily="34" charset="-120"/>
              </a:rPr>
              <a:t>原</a:t>
            </a:r>
            <a:endParaRPr lang="en-US" altLang="zh-TW" sz="3600" smtClean="0">
              <a:latin typeface="微軟正黑體" pitchFamily="34" charset="-120"/>
            </a:endParaRPr>
          </a:p>
          <a:p>
            <a:pPr algn="ctr"/>
            <a:r>
              <a:rPr lang="en-US" altLang="zh-TW" sz="3600" smtClean="0">
                <a:latin typeface="微軟正黑體" pitchFamily="34" charset="-120"/>
              </a:rPr>
              <a:t>= ?</a:t>
            </a:r>
            <a:endParaRPr lang="zh-TW" altLang="en-US" sz="3600">
              <a:latin typeface="微軟正黑體" pitchFamily="34" charset="-12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20072" y="6288006"/>
            <a:ext cx="37814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251413"/>
            <a:ext cx="6361494" cy="4748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753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5791200" cy="684312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TW" altLang="en-US" b="1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開放</a:t>
            </a:r>
            <a:r>
              <a:rPr lang="zh-TW" altLang="en-US" b="1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資</a:t>
            </a:r>
            <a:r>
              <a:rPr lang="zh-TW" altLang="en-US" b="1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料為什</a:t>
            </a:r>
            <a:r>
              <a:rPr lang="zh-TW" altLang="en-US" b="1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麼</a:t>
            </a:r>
            <a:endParaRPr lang="zh-TW" altLang="en-US" b="1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2814" y="985761"/>
            <a:ext cx="34050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smtClean="0">
                <a:latin typeface="+mn-ea"/>
                <a:ea typeface="+mn-ea"/>
              </a:rPr>
              <a:t>OpenData 500</a:t>
            </a:r>
            <a:endParaRPr lang="zh-TW" altLang="en-US" sz="3600" b="1">
              <a:latin typeface="+mn-ea"/>
              <a:ea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995" y="1699625"/>
            <a:ext cx="6472365" cy="4969735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16525" y="6288088"/>
            <a:ext cx="37814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907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683994"/>
          </a:xfrm>
        </p:spPr>
        <p:txBody>
          <a:bodyPr/>
          <a:lstStyle/>
          <a:p>
            <a:r>
              <a:rPr lang="zh-TW" altLang="en-US" b="1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開放資料為什麼</a:t>
            </a:r>
            <a:endParaRPr lang="zh-TW" altLang="en-US" b="1" dirty="0">
              <a:latin typeface="+mj-ea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20072" y="6288006"/>
            <a:ext cx="37814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243" y="908720"/>
            <a:ext cx="5840221" cy="5312868"/>
          </a:xfrm>
          <a:prstGeom prst="rect">
            <a:avLst/>
          </a:prstGeom>
        </p:spPr>
      </p:pic>
      <p:pic>
        <p:nvPicPr>
          <p:cNvPr id="10242" name="Picture 2" descr="http://images.clipartpanda.com/question-yikA5pBiE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32856"/>
            <a:ext cx="2332655" cy="364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77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5791200" cy="684312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TW" b="1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#Opendata - Taiwan</a:t>
            </a:r>
            <a:endParaRPr lang="zh-TW" altLang="en-US" b="1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5544616"/>
          </a:xfrm>
        </p:spPr>
        <p:txBody>
          <a:bodyPr rtlCol="0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smtClean="0"/>
              <a:t>「開放資料」</a:t>
            </a:r>
            <a:r>
              <a:rPr lang="en-US" altLang="zh-TW" sz="3200" b="0" smtClean="0"/>
              <a:t>WHAT</a:t>
            </a:r>
            <a:endParaRPr lang="en-US" altLang="zh-TW" sz="3200" b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smtClean="0"/>
              <a:t>「開放資料」</a:t>
            </a:r>
            <a:r>
              <a:rPr lang="en-US" altLang="zh-TW" sz="3200" b="0" smtClean="0"/>
              <a:t>WHY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smtClean="0"/>
              <a:t>「開放資料」</a:t>
            </a:r>
            <a:r>
              <a:rPr lang="en-US" altLang="zh-TW" sz="3200" b="0" smtClean="0"/>
              <a:t>HOW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3200" b="0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16525" y="6288088"/>
            <a:ext cx="37814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4591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5791200" cy="684312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TW" altLang="en-US" b="1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開放資料該如何</a:t>
            </a:r>
            <a:endParaRPr lang="zh-TW" altLang="en-US" b="1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5544616"/>
          </a:xfrm>
        </p:spPr>
        <p:txBody>
          <a:bodyPr rtlCol="0">
            <a:normAutofit/>
          </a:bodyPr>
          <a:lstStyle/>
          <a:p>
            <a:r>
              <a:rPr lang="en-US" altLang="zh-TW" sz="3200" b="0" smtClean="0"/>
              <a:t>From here on</a:t>
            </a:r>
          </a:p>
          <a:p>
            <a:endParaRPr lang="en-US" altLang="zh-TW" sz="3200" b="0" smtClean="0"/>
          </a:p>
          <a:p>
            <a:pPr algn="ctr"/>
            <a:r>
              <a:rPr lang="en-US" altLang="zh-TW" sz="8800" b="0" smtClean="0"/>
              <a:t>HOW</a:t>
            </a:r>
            <a:endParaRPr lang="en-US" altLang="zh-TW" sz="8800" b="0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16525" y="6288088"/>
            <a:ext cx="37814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1437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5791200" cy="684312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TW" altLang="en-US" b="1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開放資料該如何</a:t>
            </a:r>
            <a:endParaRPr lang="zh-TW" altLang="en-US" b="1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5544616"/>
          </a:xfrm>
        </p:spPr>
        <p:txBody>
          <a:bodyPr rtlCol="0">
            <a:normAutofit/>
          </a:bodyPr>
          <a:lstStyle/>
          <a:p>
            <a:r>
              <a:rPr lang="zh-TW" altLang="en-US" sz="4000" smtClean="0">
                <a:latin typeface="+mj-ea"/>
                <a:ea typeface="+mj-ea"/>
              </a:rPr>
              <a:t>推動至今的問題與挑戰：</a:t>
            </a:r>
            <a:endParaRPr lang="en-US" altLang="zh-TW" sz="4000" smtClean="0">
              <a:latin typeface="+mj-ea"/>
              <a:ea typeface="+mj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>
                <a:latin typeface="+mj-ea"/>
                <a:ea typeface="+mj-ea"/>
              </a:rPr>
              <a:t>政府開放資料政策與 </a:t>
            </a:r>
            <a:r>
              <a:rPr lang="en-US" sz="3200" b="0">
                <a:latin typeface="+mj-ea"/>
                <a:ea typeface="+mj-ea"/>
              </a:rPr>
              <a:t>roadmap </a:t>
            </a:r>
            <a:r>
              <a:rPr lang="zh-TW" altLang="en-US" sz="3200" b="0">
                <a:latin typeface="+mj-ea"/>
                <a:ea typeface="+mj-ea"/>
              </a:rPr>
              <a:t>不清</a:t>
            </a:r>
            <a:r>
              <a:rPr lang="zh-TW" altLang="en-US" sz="3200" b="0" smtClean="0">
                <a:latin typeface="+mj-ea"/>
                <a:ea typeface="+mj-ea"/>
              </a:rPr>
              <a:t>楚</a:t>
            </a:r>
            <a:endParaRPr lang="en-US" altLang="zh-TW" sz="3200" b="0" smtClean="0">
              <a:latin typeface="+mj-ea"/>
              <a:ea typeface="+mj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smtClean="0">
                <a:latin typeface="+mj-ea"/>
                <a:ea typeface="+mj-ea"/>
              </a:rPr>
              <a:t>政府資料品質（資料集與 </a:t>
            </a:r>
            <a:r>
              <a:rPr lang="en-US" altLang="zh-TW" sz="3200" b="0" smtClean="0">
                <a:latin typeface="+mj-ea"/>
                <a:ea typeface="+mj-ea"/>
              </a:rPr>
              <a:t>Metadata</a:t>
            </a:r>
            <a:r>
              <a:rPr lang="zh-TW" altLang="en-US" sz="3200" b="0" smtClean="0">
                <a:latin typeface="+mj-ea"/>
                <a:ea typeface="+mj-ea"/>
              </a:rPr>
              <a:t>）與資料集數量可以更好（商業產業發展用）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smtClean="0">
                <a:latin typeface="+mj-ea"/>
                <a:ea typeface="+mj-ea"/>
              </a:rPr>
              <a:t>開</a:t>
            </a:r>
            <a:r>
              <a:rPr lang="zh-TW" altLang="en-US" sz="3200" b="0">
                <a:latin typeface="+mj-ea"/>
                <a:ea typeface="+mj-ea"/>
              </a:rPr>
              <a:t>放資料在運</a:t>
            </a:r>
            <a:r>
              <a:rPr lang="zh-TW" altLang="en-US" sz="3200" b="0" smtClean="0">
                <a:latin typeface="+mj-ea"/>
                <a:ea typeface="+mj-ea"/>
              </a:rPr>
              <a:t>用上，與產業和民間的連</a:t>
            </a:r>
            <a:r>
              <a:rPr lang="zh-TW" altLang="en-US" sz="3200" b="0">
                <a:latin typeface="+mj-ea"/>
                <a:ea typeface="+mj-ea"/>
              </a:rPr>
              <a:t>結太過薄弱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3200" b="0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16525" y="6288088"/>
            <a:ext cx="37814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1394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5791200" cy="684312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TW" altLang="en-US" b="1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開放資料該如何</a:t>
            </a:r>
            <a:endParaRPr lang="zh-TW" altLang="en-US" b="1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5544616"/>
          </a:xfrm>
        </p:spPr>
        <p:txBody>
          <a:bodyPr rtlCol="0">
            <a:normAutofit/>
          </a:bodyPr>
          <a:lstStyle/>
          <a:p>
            <a:r>
              <a:rPr lang="zh-TW" altLang="en-US" sz="3200" b="0" smtClean="0"/>
              <a:t>政</a:t>
            </a:r>
            <a:r>
              <a:rPr lang="zh-TW" altLang="en-US" sz="3200" b="0" smtClean="0"/>
              <a:t>府開放資料定位</a:t>
            </a:r>
            <a:r>
              <a:rPr lang="zh-TW" altLang="en-US" sz="3200" b="0"/>
              <a:t>是？</a:t>
            </a:r>
            <a:endParaRPr lang="en-US" altLang="zh-TW" sz="3200" b="0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16525" y="6288088"/>
            <a:ext cx="37814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96" y="1988840"/>
            <a:ext cx="8856984" cy="3741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9986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5791200" cy="684312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TW" b="1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#Opendata - Taiwan</a:t>
            </a:r>
            <a:endParaRPr lang="zh-TW" altLang="en-US" b="1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5544616"/>
          </a:xfrm>
        </p:spPr>
        <p:txBody>
          <a:bodyPr rtlCol="0">
            <a:normAutofit/>
          </a:bodyPr>
          <a:lstStyle/>
          <a:p>
            <a:r>
              <a:rPr lang="zh-TW" altLang="en-US" sz="3600"/>
              <a:t>總</a:t>
            </a:r>
            <a:r>
              <a:rPr lang="zh-TW" altLang="en-US" sz="3600" smtClean="0"/>
              <a:t>結</a:t>
            </a:r>
            <a:endParaRPr lang="en-US" altLang="zh-TW" sz="3600" smtClean="0"/>
          </a:p>
          <a:p>
            <a:r>
              <a:rPr lang="zh-TW" altLang="en-US" sz="3600"/>
              <a:t>開放資</a:t>
            </a:r>
            <a:r>
              <a:rPr lang="zh-TW" altLang="en-US" sz="3600"/>
              <a:t>料</a:t>
            </a:r>
            <a:r>
              <a:rPr lang="zh-TW" altLang="en-US" sz="3600" smtClean="0"/>
              <a:t>是</a:t>
            </a:r>
            <a:endParaRPr lang="en-US" altLang="zh-TW" sz="360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smtClean="0"/>
              <a:t>一種文化 </a:t>
            </a:r>
            <a:r>
              <a:rPr lang="en-US" altLang="zh-TW" sz="3200" b="0" smtClean="0"/>
              <a:t>(</a:t>
            </a:r>
            <a:r>
              <a:rPr lang="zh-TW" altLang="en-US" sz="3200" b="0" smtClean="0"/>
              <a:t>就如所有開放運動一般）</a:t>
            </a:r>
            <a:endParaRPr lang="en-US" altLang="zh-TW" sz="3200" b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smtClean="0"/>
              <a:t>一種態度（哲學）</a:t>
            </a:r>
            <a:endParaRPr lang="en-US" altLang="zh-TW" sz="3200" b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/>
              <a:t>權利與</a:t>
            </a:r>
            <a:r>
              <a:rPr lang="zh-TW" altLang="en-US" sz="3200" b="0"/>
              <a:t>責</a:t>
            </a:r>
            <a:r>
              <a:rPr lang="zh-TW" altLang="en-US" sz="3200" b="0" smtClean="0"/>
              <a:t>任的重新分配</a:t>
            </a:r>
            <a:endParaRPr lang="en-US" altLang="zh-TW" sz="3200" b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/>
              <a:t>與全民對話的</a:t>
            </a:r>
            <a:r>
              <a:rPr lang="zh-TW" altLang="en-US" sz="3200" b="0"/>
              <a:t>管</a:t>
            </a:r>
            <a:r>
              <a:rPr lang="zh-TW" altLang="en-US" sz="3200" b="0" smtClean="0"/>
              <a:t>道</a:t>
            </a:r>
            <a:endParaRPr lang="en-US" altLang="zh-TW" sz="3200" b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smtClean="0"/>
              <a:t>全新的經濟與協作模式</a:t>
            </a:r>
            <a:endParaRPr lang="en-US" altLang="zh-TW" sz="3200" b="0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16525" y="6288088"/>
            <a:ext cx="37814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4617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5791200" cy="104435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zh-TW" b="1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Opendata.tw – </a:t>
            </a:r>
            <a:r>
              <a:rPr lang="zh-TW" altLang="en-US" b="1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張維志</a:t>
            </a:r>
            <a:endParaRPr lang="zh-TW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5988" y="1752600"/>
            <a:ext cx="5481637" cy="4124325"/>
          </a:xfrm>
        </p:spPr>
        <p:txBody>
          <a:bodyPr rtlCol="0">
            <a:normAutofit/>
          </a:bodyPr>
          <a:lstStyle/>
          <a:p>
            <a:pPr fontAlgn="auto">
              <a:buFont typeface="Arial" pitchFamily="34" charset="0"/>
              <a:buNone/>
              <a:defRPr/>
            </a:pPr>
            <a:endParaRPr lang="en-US" altLang="zh-TW" dirty="0" smtClean="0"/>
          </a:p>
          <a:p>
            <a:pPr fontAlgn="auto">
              <a:buFont typeface="Arial" pitchFamily="34" charset="0"/>
              <a:buNone/>
              <a:defRPr/>
            </a:pPr>
            <a:r>
              <a:rPr lang="en-US" altLang="zh-TW" dirty="0" smtClean="0"/>
              <a:t>Contact me :</a:t>
            </a:r>
          </a:p>
          <a:p>
            <a:pPr marL="342900" indent="-342900" fontAlgn="auto">
              <a:buFont typeface="Arial" pitchFamily="34" charset="0"/>
              <a:buChar char="•"/>
              <a:defRPr/>
            </a:pPr>
            <a:r>
              <a:rPr lang="en-US" altLang="zh-TW" dirty="0">
                <a:hlinkClick r:id="rId2"/>
              </a:rPr>
              <a:t>http://www.opendata.tw</a:t>
            </a:r>
            <a:endParaRPr lang="en-US" altLang="zh-TW" dirty="0"/>
          </a:p>
          <a:p>
            <a:pPr marL="342900" indent="-342900" fontAlgn="auto">
              <a:buFont typeface="Arial" pitchFamily="34" charset="0"/>
              <a:buChar char="•"/>
              <a:defRPr/>
            </a:pPr>
            <a:r>
              <a:rPr lang="en-US" altLang="zh-TW" dirty="0" smtClean="0">
                <a:hlinkClick r:id="rId3"/>
              </a:rPr>
              <a:t>http://fb.me/opendata.tw</a:t>
            </a:r>
            <a:endParaRPr lang="en-US" altLang="zh-TW" dirty="0" smtClean="0"/>
          </a:p>
          <a:p>
            <a:pPr marL="342900" indent="-342900" fontAlgn="auto">
              <a:buFont typeface="Arial" pitchFamily="34" charset="0"/>
              <a:buChar char="•"/>
              <a:defRPr/>
            </a:pPr>
            <a:r>
              <a:rPr lang="en-US" altLang="zh-TW" dirty="0" smtClean="0">
                <a:hlinkClick r:id="rId4"/>
              </a:rPr>
              <a:t>http://fb.me/groups/odtwn/</a:t>
            </a:r>
            <a:endParaRPr lang="en-US" altLang="zh-TW" dirty="0" smtClean="0"/>
          </a:p>
          <a:p>
            <a:pPr marL="342900" indent="-342900" fontAlgn="auto">
              <a:buFont typeface="Arial" pitchFamily="34" charset="0"/>
              <a:buChar char="•"/>
              <a:defRPr/>
            </a:pPr>
            <a:r>
              <a:rPr lang="en-US" altLang="zh-TW" dirty="0" smtClean="0">
                <a:hlinkClick r:id="rId5"/>
              </a:rPr>
              <a:t>http://fb.me/groups/Open.Campus/</a:t>
            </a:r>
            <a:endParaRPr lang="en-US" altLang="zh-TW" dirty="0" smtClean="0"/>
          </a:p>
          <a:p>
            <a:pPr fontAlgn="auto">
              <a:buFont typeface="Arial" pitchFamily="34" charset="0"/>
              <a:buNone/>
              <a:defRPr/>
            </a:pPr>
            <a:endParaRPr lang="en-US" altLang="zh-TW" dirty="0"/>
          </a:p>
          <a:p>
            <a:pPr marL="342900" indent="-342900" fontAlgn="auto">
              <a:buFont typeface="Arial" pitchFamily="34" charset="0"/>
              <a:buChar char="•"/>
              <a:defRPr/>
            </a:pPr>
            <a:r>
              <a:rPr lang="en-US" altLang="zh-TW" dirty="0" smtClean="0">
                <a:hlinkClick r:id="rId6"/>
              </a:rPr>
              <a:t>whisky@opendata.tw</a:t>
            </a:r>
            <a:endParaRPr lang="en-US" altLang="zh-TW" dirty="0" smtClean="0"/>
          </a:p>
        </p:txBody>
      </p:sp>
      <p:pic>
        <p:nvPicPr>
          <p:cNvPr id="15363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208588" y="6284913"/>
            <a:ext cx="37814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1288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5791200" cy="684312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TW" altLang="en-US" b="1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開放資料是什麼</a:t>
            </a:r>
            <a:endParaRPr lang="zh-TW" altLang="en-US" b="1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5544616"/>
          </a:xfrm>
        </p:spPr>
        <p:txBody>
          <a:bodyPr rtlCol="0">
            <a:normAutofit/>
          </a:bodyPr>
          <a:lstStyle/>
          <a:p>
            <a:r>
              <a:rPr lang="zh-TW" altLang="en-US" sz="320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什麼是開放</a:t>
            </a:r>
            <a:r>
              <a:rPr lang="zh-TW" altLang="en-US" sz="320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資</a:t>
            </a:r>
            <a:r>
              <a:rPr lang="zh-TW" altLang="en-US" sz="320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料</a:t>
            </a:r>
            <a:endParaRPr lang="en-US" altLang="zh-TW" sz="3200" smtClean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endParaRPr lang="en-US" altLang="zh-TW" sz="3200" b="0"/>
          </a:p>
          <a:p>
            <a:pPr algn="ctr"/>
            <a:r>
              <a:rPr lang="en-US" altLang="zh-TW" sz="8800" b="0" smtClean="0"/>
              <a:t>WHAT</a:t>
            </a:r>
            <a:endParaRPr lang="en-US" altLang="zh-TW" sz="8800" b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16525" y="6288088"/>
            <a:ext cx="37814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3724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5791200" cy="684312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TW" altLang="en-US" b="1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開</a:t>
            </a:r>
            <a:r>
              <a:rPr lang="zh-TW" altLang="en-US" b="1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放</a:t>
            </a:r>
            <a:r>
              <a:rPr lang="zh-TW" altLang="en-US" b="1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資</a:t>
            </a:r>
            <a:r>
              <a:rPr lang="zh-TW" altLang="en-US" b="1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料是什麼</a:t>
            </a:r>
            <a:endParaRPr lang="zh-TW" altLang="en-US" b="1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2050" name="Picture 2" descr="http://blogs.cisco.com/wp-content/uploads/Data-Deluge_11-550x4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69" y="836712"/>
            <a:ext cx="7670055" cy="574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72200" y="6458802"/>
            <a:ext cx="2582765" cy="390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5960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5791200" cy="684312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TW" altLang="en-US" b="1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開放資料是什麼</a:t>
            </a:r>
            <a:endParaRPr lang="zh-TW" altLang="en-US" b="1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836712"/>
            <a:ext cx="7521905" cy="5730476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72200" y="6458802"/>
            <a:ext cx="2582765" cy="390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1892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5791200" cy="684312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TW" altLang="en-US" b="1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什麼是開放資料</a:t>
            </a:r>
            <a:endParaRPr lang="zh-TW" altLang="en-US" b="1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72200" y="6458802"/>
            <a:ext cx="2582765" cy="390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 descr="http://blogs.intel.com/iq/files/2014/07/bigdata_2267x1146_traspar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3" y="1556792"/>
            <a:ext cx="8896252" cy="45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40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5791200" cy="684312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TW" altLang="en-US" b="1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開放資料是什麼</a:t>
            </a:r>
            <a:endParaRPr lang="zh-TW" altLang="en-US" b="1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5544616"/>
          </a:xfrm>
        </p:spPr>
        <p:txBody>
          <a:bodyPr rtlCol="0">
            <a:normAutofit/>
          </a:bodyPr>
          <a:lstStyle/>
          <a:p>
            <a:pPr algn="ctr"/>
            <a:endParaRPr lang="en-US" altLang="zh-TW" sz="3600" smtClean="0">
              <a:latin typeface="微軟正黑體" pitchFamily="34" charset="-120"/>
            </a:endParaRPr>
          </a:p>
          <a:p>
            <a:pPr algn="ctr"/>
            <a:r>
              <a:rPr lang="zh-TW" altLang="en-US" sz="7200" smtClean="0">
                <a:latin typeface="+mn-ea"/>
              </a:rPr>
              <a:t>開</a:t>
            </a:r>
            <a:r>
              <a:rPr lang="zh-TW" altLang="en-US" sz="7200">
                <a:latin typeface="+mn-ea"/>
              </a:rPr>
              <a:t>放 </a:t>
            </a:r>
            <a:r>
              <a:rPr lang="en-US" altLang="zh-TW" sz="7200">
                <a:solidFill>
                  <a:srgbClr val="FF0000"/>
                </a:solidFill>
                <a:latin typeface="+mn-ea"/>
              </a:rPr>
              <a:t>+</a:t>
            </a:r>
            <a:r>
              <a:rPr lang="en-US" altLang="zh-TW" sz="7200">
                <a:latin typeface="+mn-ea"/>
              </a:rPr>
              <a:t> </a:t>
            </a:r>
            <a:r>
              <a:rPr lang="zh-TW" altLang="en-US" sz="7200">
                <a:latin typeface="+mn-ea"/>
              </a:rPr>
              <a:t>資料 </a:t>
            </a:r>
          </a:p>
          <a:p>
            <a:pPr algn="ctr"/>
            <a:r>
              <a:rPr lang="en-US" altLang="zh-TW" sz="7200">
                <a:latin typeface="+mn-ea"/>
              </a:rPr>
              <a:t>= </a:t>
            </a:r>
            <a:r>
              <a:rPr lang="zh-TW" altLang="en-US" sz="7200">
                <a:latin typeface="+mn-ea"/>
              </a:rPr>
              <a:t>開放資料 </a:t>
            </a:r>
            <a:endParaRPr lang="en-US" altLang="zh-TW" sz="7200">
              <a:latin typeface="+mn-ea"/>
            </a:endParaRPr>
          </a:p>
          <a:p>
            <a:endParaRPr lang="en-US" altLang="zh-TW" sz="360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16525" y="6288088"/>
            <a:ext cx="37814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4143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5791200" cy="684312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TW" altLang="en-US" b="1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開放資料是什麼</a:t>
            </a:r>
            <a:endParaRPr lang="zh-TW" altLang="en-US" b="1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5544616"/>
          </a:xfrm>
        </p:spPr>
        <p:txBody>
          <a:bodyPr rtlCol="0">
            <a:normAutofit/>
          </a:bodyPr>
          <a:lstStyle/>
          <a:p>
            <a:pPr algn="ctr"/>
            <a:endParaRPr lang="en-US" altLang="zh-TW" sz="3200" smtClean="0">
              <a:latin typeface="微軟正黑體" pitchFamily="34" charset="-120"/>
            </a:endParaRPr>
          </a:p>
          <a:p>
            <a:pPr algn="ctr"/>
            <a:r>
              <a:rPr lang="zh-TW" altLang="en-US" sz="7200" smtClean="0">
                <a:latin typeface="微軟正黑體" pitchFamily="34" charset="-120"/>
              </a:rPr>
              <a:t>開</a:t>
            </a:r>
            <a:r>
              <a:rPr lang="zh-TW" altLang="en-US" sz="7200">
                <a:latin typeface="微軟正黑體" pitchFamily="34" charset="-120"/>
              </a:rPr>
              <a:t>放 </a:t>
            </a:r>
            <a:r>
              <a:rPr lang="en-US" altLang="zh-TW" sz="7200">
                <a:latin typeface="微軟正黑體" pitchFamily="34" charset="-120"/>
              </a:rPr>
              <a:t>/ Open</a:t>
            </a:r>
          </a:p>
          <a:p>
            <a:pPr algn="ctr"/>
            <a:endParaRPr lang="en-US" altLang="zh-TW" sz="3200"/>
          </a:p>
          <a:p>
            <a:pPr algn="ctr"/>
            <a:r>
              <a:rPr lang="en-US" altLang="zh-TW" sz="2800"/>
              <a:t>“A piece of </a:t>
            </a:r>
            <a:r>
              <a:rPr lang="en-US" altLang="zh-TW" sz="2800">
                <a:solidFill>
                  <a:schemeClr val="tx2"/>
                </a:solidFill>
              </a:rPr>
              <a:t>data</a:t>
            </a:r>
            <a:r>
              <a:rPr lang="en-US" altLang="zh-TW" sz="2800"/>
              <a:t> or </a:t>
            </a:r>
            <a:r>
              <a:rPr lang="en-US" altLang="zh-TW" sz="2800">
                <a:solidFill>
                  <a:schemeClr val="tx2"/>
                </a:solidFill>
              </a:rPr>
              <a:t>content</a:t>
            </a:r>
            <a:r>
              <a:rPr lang="en-US" altLang="zh-TW" sz="2800"/>
              <a:t> is open if </a:t>
            </a:r>
            <a:r>
              <a:rPr lang="en-US" altLang="zh-TW" sz="2800">
                <a:solidFill>
                  <a:schemeClr val="tx2"/>
                </a:solidFill>
              </a:rPr>
              <a:t>anyone</a:t>
            </a:r>
            <a:r>
              <a:rPr lang="en-US" altLang="zh-TW" sz="2800"/>
              <a:t> is </a:t>
            </a:r>
            <a:r>
              <a:rPr lang="en-US" altLang="zh-TW" sz="2800">
                <a:solidFill>
                  <a:schemeClr val="tx2"/>
                </a:solidFill>
              </a:rPr>
              <a:t>free </a:t>
            </a:r>
            <a:r>
              <a:rPr lang="en-US" altLang="zh-TW" sz="2800">
                <a:solidFill>
                  <a:schemeClr val="tx2"/>
                </a:solidFill>
              </a:rPr>
              <a:t>to </a:t>
            </a:r>
            <a:r>
              <a:rPr lang="en-US" altLang="zh-TW" sz="2800" smtClean="0">
                <a:solidFill>
                  <a:srgbClr val="0070C0"/>
                </a:solidFill>
              </a:rPr>
              <a:t>access</a:t>
            </a:r>
            <a:r>
              <a:rPr lang="en-US" altLang="zh-TW" sz="2800" smtClean="0">
                <a:solidFill>
                  <a:schemeClr val="tx2"/>
                </a:solidFill>
              </a:rPr>
              <a:t>, use</a:t>
            </a:r>
            <a:r>
              <a:rPr lang="en-US" altLang="zh-TW" sz="2800"/>
              <a:t>, </a:t>
            </a:r>
            <a:r>
              <a:rPr lang="en-US" altLang="zh-TW" sz="2800" smtClean="0">
                <a:solidFill>
                  <a:srgbClr val="0070C0"/>
                </a:solidFill>
              </a:rPr>
              <a:t>modify</a:t>
            </a:r>
            <a:r>
              <a:rPr lang="en-US" altLang="zh-TW" sz="2800" smtClean="0"/>
              <a:t>, </a:t>
            </a:r>
            <a:r>
              <a:rPr lang="en-US" altLang="zh-TW" sz="2800"/>
              <a:t>and </a:t>
            </a:r>
            <a:r>
              <a:rPr lang="en-US" altLang="zh-TW" sz="2800" smtClean="0">
                <a:solidFill>
                  <a:schemeClr val="tx2"/>
                </a:solidFill>
              </a:rPr>
              <a:t>redistribute (</a:t>
            </a:r>
            <a:r>
              <a:rPr lang="en-US" altLang="zh-TW" sz="2800" smtClean="0">
                <a:solidFill>
                  <a:srgbClr val="0070C0"/>
                </a:solidFill>
              </a:rPr>
              <a:t>share</a:t>
            </a:r>
            <a:r>
              <a:rPr lang="en-US" altLang="zh-TW" sz="2800" smtClean="0">
                <a:solidFill>
                  <a:schemeClr val="tx2"/>
                </a:solidFill>
              </a:rPr>
              <a:t>)</a:t>
            </a:r>
            <a:r>
              <a:rPr lang="en-US" altLang="zh-TW" sz="2800" smtClean="0"/>
              <a:t> </a:t>
            </a:r>
            <a:r>
              <a:rPr lang="en-US" altLang="zh-TW" sz="2800"/>
              <a:t>it — subject only, at most, to the requirement to attribute and/or share-alike.”</a:t>
            </a:r>
          </a:p>
          <a:p>
            <a:endParaRPr lang="en-US" altLang="zh-TW" sz="3200" b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16525" y="6288088"/>
            <a:ext cx="37814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539552" y="5918756"/>
            <a:ext cx="2980303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http://opendefinition.org/od/</a:t>
            </a:r>
          </a:p>
        </p:txBody>
      </p:sp>
    </p:spTree>
    <p:extLst>
      <p:ext uri="{BB962C8B-B14F-4D97-AF65-F5344CB8AC3E}">
        <p14:creationId xmlns:p14="http://schemas.microsoft.com/office/powerpoint/2010/main" val="250232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5846</TotalTime>
  <Words>768</Words>
  <Application>Microsoft Office PowerPoint</Application>
  <PresentationFormat>On-screen Show (4:3)</PresentationFormat>
  <Paragraphs>131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Adobe 黑体 Std R</vt:lpstr>
      <vt:lpstr>Adobe 楷体 Std R</vt:lpstr>
      <vt:lpstr>Kozuka Mincho Pr6N M</vt:lpstr>
      <vt:lpstr>微軟正黑體</vt:lpstr>
      <vt:lpstr>新細明體</vt:lpstr>
      <vt:lpstr>Arial</vt:lpstr>
      <vt:lpstr>Arial Black</vt:lpstr>
      <vt:lpstr>Axure Handwriting</vt:lpstr>
      <vt:lpstr>Calibri</vt:lpstr>
      <vt:lpstr>Essential</vt:lpstr>
      <vt:lpstr>Open data       a new culture</vt:lpstr>
      <vt:lpstr>Opendata.tw – 張維志</vt:lpstr>
      <vt:lpstr>#Opendata - Taiwan</vt:lpstr>
      <vt:lpstr>開放資料是什麼</vt:lpstr>
      <vt:lpstr>開放資料是什麼</vt:lpstr>
      <vt:lpstr>開放資料是什麼</vt:lpstr>
      <vt:lpstr>什麼是開放資料</vt:lpstr>
      <vt:lpstr>開放資料是什麼</vt:lpstr>
      <vt:lpstr>開放資料是什麼</vt:lpstr>
      <vt:lpstr>開放資料是什麼</vt:lpstr>
      <vt:lpstr>開放資料是什麼</vt:lpstr>
      <vt:lpstr>開放資料是什麼</vt:lpstr>
      <vt:lpstr>開放資料是什麼</vt:lpstr>
      <vt:lpstr>開放資料是什麼</vt:lpstr>
      <vt:lpstr>開放資料為什麼</vt:lpstr>
      <vt:lpstr>開放資料為什麼</vt:lpstr>
      <vt:lpstr>開放資料為什麼</vt:lpstr>
      <vt:lpstr>開放資料為什麼</vt:lpstr>
      <vt:lpstr>開放資料為什麼</vt:lpstr>
      <vt:lpstr>開放資料為什麼</vt:lpstr>
      <vt:lpstr>開放資料為什麼</vt:lpstr>
      <vt:lpstr>開放資料為什麼</vt:lpstr>
      <vt:lpstr>開放資料為什麼</vt:lpstr>
      <vt:lpstr>開放資料為什麼</vt:lpstr>
      <vt:lpstr>開放資料為什麼</vt:lpstr>
      <vt:lpstr>開放資料為什麼</vt:lpstr>
      <vt:lpstr>開放資料為什麼</vt:lpstr>
      <vt:lpstr>開放資料為什麼</vt:lpstr>
      <vt:lpstr>開放資料為什麼</vt:lpstr>
      <vt:lpstr>開放資料該如何</vt:lpstr>
      <vt:lpstr>開放資料該如何</vt:lpstr>
      <vt:lpstr>開放資料該如何</vt:lpstr>
      <vt:lpstr>#Opendata - Taiwan</vt:lpstr>
      <vt:lpstr>Opendata.tw – 張維志</vt:lpstr>
    </vt:vector>
  </TitlesOfParts>
  <Company>DarkCity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國際 Open Data 發展與應用</dc:title>
  <dc:creator>whisky CHANG</dc:creator>
  <cp:lastModifiedBy>whisky CHANG</cp:lastModifiedBy>
  <cp:revision>215</cp:revision>
  <dcterms:created xsi:type="dcterms:W3CDTF">2013-03-05T21:11:30Z</dcterms:created>
  <dcterms:modified xsi:type="dcterms:W3CDTF">2015-01-23T20:34:10Z</dcterms:modified>
</cp:coreProperties>
</file>